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6" r:id="rId5"/>
    <p:sldId id="257" r:id="rId6"/>
    <p:sldId id="260" r:id="rId7"/>
    <p:sldId id="258" r:id="rId8"/>
    <p:sldId id="261" r:id="rId9"/>
    <p:sldId id="262" r:id="rId10"/>
    <p:sldId id="283"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63B7C6"/>
    <a:srgbClr val="0C4360"/>
    <a:srgbClr val="1B6872"/>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12/2/2023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12/2/2023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static.javatpoint.com/blog/images/breadboard.png" TargetMode="External"/><Relationship Id="rId7" Type="http://schemas.openxmlformats.org/officeDocument/2006/relationships/hyperlink" Target="https://www.everythingrf.com/community/2-4-ghz-wi-fi-802-11b-g-n-channels-and-frequency-band" TargetMode="External"/><Relationship Id="rId2" Type="http://schemas.openxmlformats.org/officeDocument/2006/relationships/hyperlink" Target="https://content.arduino.cc/assets/A000066-full-pinout.pdf" TargetMode="External"/><Relationship Id="rId1" Type="http://schemas.openxmlformats.org/officeDocument/2006/relationships/slideLayout" Target="../slideLayouts/slideLayout4.xml"/><Relationship Id="rId6" Type="http://schemas.openxmlformats.org/officeDocument/2006/relationships/hyperlink" Target="https://www.arduino.cc/reference/en/" TargetMode="External"/><Relationship Id="rId5" Type="http://schemas.openxmlformats.org/officeDocument/2006/relationships/hyperlink" Target="https://github.com/nRF24/RF24" TargetMode="External"/><Relationship Id="rId4" Type="http://schemas.openxmlformats.org/officeDocument/2006/relationships/hyperlink" Target="https://howtomechatronics.com/wp-content/uploads/2017/02/NRF24L01-Pinout-NRF24L01-PA-LNA-.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2.4GHz Jammer</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p:txBody>
          <a:bodyPr/>
          <a:lstStyle/>
          <a:p>
            <a:pPr marL="0" indent="0">
              <a:buNone/>
            </a:pPr>
            <a:r>
              <a:rPr lang="en-US" dirty="0"/>
              <a:t>Patrick Wilkinson</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p:txBody>
          <a:bodyPr/>
          <a:lstStyle/>
          <a:p>
            <a:r>
              <a:rPr lang="en-US" dirty="0"/>
              <a:t>Section Header01</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p:txBody>
          <a:bodyPr/>
          <a:lstStyle/>
          <a:p>
            <a:r>
              <a:rPr lang="en-US" dirty="0"/>
              <a:t>Subtitle</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p:txBody>
          <a:bodyPr/>
          <a:lstStyle/>
          <a:p>
            <a:r>
              <a:rPr lang="en-US" dirty="0"/>
              <a:t>Section Header02</a:t>
            </a:r>
          </a:p>
        </p:txBody>
      </p:sp>
      <p:sp>
        <p:nvSpPr>
          <p:cNvPr id="5" name="Text Placeholder 4">
            <a:extLst>
              <a:ext uri="{FF2B5EF4-FFF2-40B4-BE49-F238E27FC236}">
                <a16:creationId xmlns:a16="http://schemas.microsoft.com/office/drawing/2014/main" id="{DCDDBE65-9AB1-4989-AF86-726591A6A128}"/>
              </a:ext>
            </a:extLst>
          </p:cNvPr>
          <p:cNvSpPr>
            <a:spLocks noGrp="1"/>
          </p:cNvSpPr>
          <p:nvPr>
            <p:ph type="body" idx="1"/>
          </p:nvPr>
        </p:nvSpPr>
        <p:spPr/>
        <p:txBody>
          <a:bodyPr/>
          <a:lstStyle/>
          <a:p>
            <a:r>
              <a:rPr lang="en-US" dirty="0"/>
              <a:t>Subtitle</a:t>
            </a:r>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wrap="square" anchor="t">
            <a:normAutofit/>
          </a:bodyPr>
          <a:lstStyle/>
          <a:p>
            <a:r>
              <a:rPr lang="en-US" dirty="0"/>
              <a:t>Who am I</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4</a:t>
            </a:fld>
            <a:endParaRPr lang="en-US"/>
          </a:p>
        </p:txBody>
      </p:sp>
      <p:sp>
        <p:nvSpPr>
          <p:cNvPr id="10" name="Text Placeholder 9">
            <a:extLst>
              <a:ext uri="{FF2B5EF4-FFF2-40B4-BE49-F238E27FC236}">
                <a16:creationId xmlns:a16="http://schemas.microsoft.com/office/drawing/2014/main" id="{EF2BC084-E6DB-4DE7-B309-042A85EBA700}"/>
              </a:ext>
            </a:extLst>
          </p:cNvPr>
          <p:cNvSpPr>
            <a:spLocks noGrp="1"/>
          </p:cNvSpPr>
          <p:nvPr>
            <p:ph sz="half" idx="1"/>
          </p:nvPr>
        </p:nvSpPr>
        <p:spPr>
          <a:xfrm>
            <a:off x="443365" y="1517715"/>
            <a:ext cx="5184437" cy="4659248"/>
          </a:xfrm>
        </p:spPr>
        <p:txBody>
          <a:bodyPr>
            <a:normAutofit/>
          </a:bodyPr>
          <a:lstStyle/>
          <a:p>
            <a:r>
              <a:rPr lang="en-US" dirty="0"/>
              <a:t>Patrick Wilkinson</a:t>
            </a:r>
          </a:p>
          <a:p>
            <a:r>
              <a:rPr lang="en-US" dirty="0"/>
              <a:t>Undergrad at the University at Buffalo</a:t>
            </a:r>
          </a:p>
          <a:p>
            <a:r>
              <a:rPr lang="en-US" dirty="0"/>
              <a:t>Studying Computer Science with a focus in Software Systems</a:t>
            </a:r>
          </a:p>
          <a:p>
            <a:r>
              <a:rPr lang="en-US" dirty="0"/>
              <a:t>Primary interests; Low Level Programing, Systems, and Hardware</a:t>
            </a:r>
          </a:p>
        </p:txBody>
      </p:sp>
      <p:pic>
        <p:nvPicPr>
          <p:cNvPr id="4" name="Picture 3" descr="A person wearing a blue shirt and tie&#10;&#10;Description automatically generated">
            <a:extLst>
              <a:ext uri="{FF2B5EF4-FFF2-40B4-BE49-F238E27FC236}">
                <a16:creationId xmlns:a16="http://schemas.microsoft.com/office/drawing/2014/main" id="{AE3CB46A-499F-0A5E-F992-4DA4AF9EA2BE}"/>
              </a:ext>
            </a:extLst>
          </p:cNvPr>
          <p:cNvPicPr>
            <a:picLocks noChangeAspect="1"/>
          </p:cNvPicPr>
          <p:nvPr/>
        </p:nvPicPr>
        <p:blipFill rotWithShape="1">
          <a:blip r:embed="rId2"/>
          <a:srcRect t="1" r="-2" b="475"/>
          <a:stretch/>
        </p:blipFill>
        <p:spPr>
          <a:xfrm>
            <a:off x="7315199" y="1437052"/>
            <a:ext cx="3440129" cy="4722341"/>
          </a:xfrm>
          <a:prstGeom prst="rect">
            <a:avLst/>
          </a:prstGeom>
          <a:noFill/>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480131"/>
          </a:xfrm>
        </p:spPr>
        <p:txBody>
          <a:bodyPr/>
          <a:lstStyle/>
          <a:p>
            <a:r>
              <a:rPr lang="en-US" sz="2800" dirty="0"/>
              <a:t>Problem: Remote Trigger on 2.4 GHz</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5</a:t>
            </a:fld>
            <a:endParaRPr lang="en-US" dirty="0"/>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444500" y="1402672"/>
            <a:ext cx="9356448" cy="4786991"/>
          </a:xfrm>
        </p:spPr>
        <p:txBody>
          <a:bodyPr>
            <a:normAutofit/>
          </a:bodyPr>
          <a:lstStyle/>
          <a:p>
            <a:pPr marL="0" indent="0" algn="just">
              <a:lnSpc>
                <a:spcPct val="150000"/>
              </a:lnSpc>
              <a:buNone/>
            </a:pPr>
            <a:r>
              <a:rPr lang="en-US" dirty="0"/>
              <a:t>A Problem modern military units face is the Improvised Explosive Devices (IED’s). In Iraq and Afghanistan more services members were killed from IED’s than any other cause. Often these explosives were triggered remotely with anything from a tv remote, car key, to wired panels, and cell phones. To combat this often units would carry jammers with varying success. The best solution was found to be armoring vehicles against this threat. I aim to make a jammer operating on the frequencies commonly used (2.4 GHz) that is smaller than what was in common use during these wars. This has further use within Law Enforcement to counter Terrorism, especially if these devices can be made smaller. </a:t>
            </a:r>
          </a:p>
          <a:p>
            <a:endParaRPr lang="en-US"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Phases of Project</a:t>
            </a:r>
          </a:p>
        </p:txBody>
      </p:sp>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p:txBody>
          <a:bodyPr/>
          <a:lstStyle/>
          <a:p>
            <a:r>
              <a:rPr lang="en-US" dirty="0"/>
              <a:t>Phase 1</a:t>
            </a:r>
          </a:p>
          <a:p>
            <a:r>
              <a:rPr lang="en-US" dirty="0"/>
              <a:t>Research project and plan out design</a:t>
            </a:r>
          </a:p>
        </p:txBody>
      </p:sp>
      <p:sp>
        <p:nvSpPr>
          <p:cNvPr id="20" name="Text Placeholder 19">
            <a:extLst>
              <a:ext uri="{FF2B5EF4-FFF2-40B4-BE49-F238E27FC236}">
                <a16:creationId xmlns:a16="http://schemas.microsoft.com/office/drawing/2014/main" id="{CB924A29-3538-4A3F-82A6-D2A7538C2111}"/>
              </a:ext>
            </a:extLst>
          </p:cNvPr>
          <p:cNvSpPr>
            <a:spLocks noGrp="1"/>
          </p:cNvSpPr>
          <p:nvPr>
            <p:ph type="body" sz="quarter" idx="19"/>
          </p:nvPr>
        </p:nvSpPr>
        <p:spPr/>
        <p:txBody>
          <a:bodyPr/>
          <a:lstStyle/>
          <a:p>
            <a:r>
              <a:rPr lang="en-US" dirty="0"/>
              <a:t>Phase 2</a:t>
            </a:r>
          </a:p>
          <a:p>
            <a:r>
              <a:rPr lang="en-US" dirty="0"/>
              <a:t>Assemble, build, code, and implement </a:t>
            </a:r>
          </a:p>
        </p:txBody>
      </p:sp>
      <p:sp>
        <p:nvSpPr>
          <p:cNvPr id="21" name="Text Placeholder 20">
            <a:extLst>
              <a:ext uri="{FF2B5EF4-FFF2-40B4-BE49-F238E27FC236}">
                <a16:creationId xmlns:a16="http://schemas.microsoft.com/office/drawing/2014/main" id="{1B8F0371-4F69-4131-91BF-9AB99E6EE89B}"/>
              </a:ext>
            </a:extLst>
          </p:cNvPr>
          <p:cNvSpPr>
            <a:spLocks noGrp="1"/>
          </p:cNvSpPr>
          <p:nvPr>
            <p:ph type="body" sz="quarter" idx="20"/>
          </p:nvPr>
        </p:nvSpPr>
        <p:spPr/>
        <p:txBody>
          <a:bodyPr/>
          <a:lstStyle/>
          <a:p>
            <a:r>
              <a:rPr lang="en-US" dirty="0"/>
              <a:t>Phase 3</a:t>
            </a:r>
          </a:p>
          <a:p>
            <a:r>
              <a:rPr lang="en-US" dirty="0"/>
              <a:t>Present final product</a:t>
            </a:r>
          </a:p>
        </p:txBody>
      </p:sp>
      <p:pic>
        <p:nvPicPr>
          <p:cNvPr id="31" name="Picture Placeholder 30" descr="Magnifying glass">
            <a:extLst>
              <a:ext uri="{FF2B5EF4-FFF2-40B4-BE49-F238E27FC236}">
                <a16:creationId xmlns:a16="http://schemas.microsoft.com/office/drawing/2014/main" id="{089E8AB6-C16E-4752-810F-8F98DB929DB5}"/>
              </a:ext>
            </a:extLst>
          </p:cNvPr>
          <p:cNvPicPr>
            <a:picLocks noGrp="1" noChangeAspect="1"/>
          </p:cNvPicPr>
          <p:nvPr>
            <p:ph type="pic" sz="quarter" idx="16"/>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a:xfrm>
            <a:off x="978211" y="2029522"/>
            <a:ext cx="1259505" cy="1259505"/>
          </a:xfrm>
        </p:spPr>
      </p:pic>
      <p:sp>
        <p:nvSpPr>
          <p:cNvPr id="2" name="Slide Number Placeholder 1">
            <a:extLst>
              <a:ext uri="{FF2B5EF4-FFF2-40B4-BE49-F238E27FC236}">
                <a16:creationId xmlns:a16="http://schemas.microsoft.com/office/drawing/2014/main" id="{CC1F11E7-EDE5-4119-BA64-4FC57C285D19}"/>
              </a:ext>
            </a:extLst>
          </p:cNvPr>
          <p:cNvSpPr>
            <a:spLocks noGrp="1"/>
          </p:cNvSpPr>
          <p:nvPr>
            <p:ph type="sldNum" sz="quarter" idx="12"/>
          </p:nvPr>
        </p:nvSpPr>
        <p:spPr/>
        <p:txBody>
          <a:bodyPr/>
          <a:lstStyle/>
          <a:p>
            <a:fld id="{C263D6C4-4840-40CC-AC84-17E24B3B7BDE}" type="slidenum">
              <a:rPr lang="en-US" smtClean="0"/>
              <a:pPr/>
              <a:t>6</a:t>
            </a:fld>
            <a:endParaRPr lang="en-US" dirty="0"/>
          </a:p>
        </p:txBody>
      </p:sp>
      <p:pic>
        <p:nvPicPr>
          <p:cNvPr id="9" name="Picture Placeholder 8" descr="Tools with solid fill">
            <a:extLst>
              <a:ext uri="{FF2B5EF4-FFF2-40B4-BE49-F238E27FC236}">
                <a16:creationId xmlns:a16="http://schemas.microsoft.com/office/drawing/2014/main" id="{4AD83B39-5D0A-E302-7256-3D2BEA0B56CC}"/>
              </a:ext>
            </a:extLst>
          </p:cNvPr>
          <p:cNvPicPr>
            <a:picLocks noGrp="1" noChangeAspect="1"/>
          </p:cNvPicPr>
          <p:nvPr>
            <p:ph type="pic" sz="quarter" idx="15"/>
          </p:nvPr>
        </p:nvPicPr>
        <p:blipFill>
          <a:blip r:embed="rId4">
            <a:extLst>
              <a:ext uri="{96DAC541-7B7A-43D3-8B79-37D633B846F1}">
                <asvg:svgBlip xmlns:asvg="http://schemas.microsoft.com/office/drawing/2016/SVG/main" r:embed="rId5"/>
              </a:ext>
            </a:extLst>
          </a:blip>
          <a:srcRect t="63" b="63"/>
          <a:stretch>
            <a:fillRect/>
          </a:stretch>
        </p:blipFill>
        <p:spPr>
          <a:xfrm>
            <a:off x="3222229" y="2029521"/>
            <a:ext cx="1259505" cy="1259505"/>
          </a:xfrm>
        </p:spPr>
      </p:pic>
      <p:pic>
        <p:nvPicPr>
          <p:cNvPr id="15" name="Picture Placeholder 14" descr="Teacher with solid fill">
            <a:extLst>
              <a:ext uri="{FF2B5EF4-FFF2-40B4-BE49-F238E27FC236}">
                <a16:creationId xmlns:a16="http://schemas.microsoft.com/office/drawing/2014/main" id="{7342FB24-37FE-5B03-76FD-D0DDC719B3B1}"/>
              </a:ext>
            </a:extLst>
          </p:cNvPr>
          <p:cNvPicPr>
            <a:picLocks noGrp="1" noChangeAspect="1"/>
          </p:cNvPicPr>
          <p:nvPr>
            <p:ph type="pic" sz="quarter" idx="14"/>
          </p:nvPr>
        </p:nvPicPr>
        <p:blipFill>
          <a:blip r:embed="rId6">
            <a:extLst>
              <a:ext uri="{96DAC541-7B7A-43D3-8B79-37D633B846F1}">
                <asvg:svgBlip xmlns:asvg="http://schemas.microsoft.com/office/drawing/2016/SVG/main" r:embed="rId7"/>
              </a:ext>
            </a:extLst>
          </a:blip>
          <a:srcRect/>
          <a:stretch>
            <a:fillRect/>
          </a:stretch>
        </p:blipFill>
        <p:spPr>
          <a:xfrm>
            <a:off x="5465763" y="2028825"/>
            <a:ext cx="1260475" cy="1260475"/>
          </a:xfrm>
        </p:spPr>
      </p:pic>
      <p:sp>
        <p:nvSpPr>
          <p:cNvPr id="30" name="Rectangle 29">
            <a:extLst>
              <a:ext uri="{FF2B5EF4-FFF2-40B4-BE49-F238E27FC236}">
                <a16:creationId xmlns:a16="http://schemas.microsoft.com/office/drawing/2014/main" id="{CD1F4BF2-4BBB-3F1C-2FEB-68A2BE1BF30F}"/>
              </a:ext>
            </a:extLst>
          </p:cNvPr>
          <p:cNvSpPr/>
          <p:nvPr/>
        </p:nvSpPr>
        <p:spPr>
          <a:xfrm>
            <a:off x="7741328" y="3559946"/>
            <a:ext cx="3444536" cy="535531"/>
          </a:xfrm>
          <a:prstGeom prst="rect">
            <a:avLst/>
          </a:prstGeom>
          <a:solidFill>
            <a:srgbClr val="1033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Demo</a:t>
            </a:r>
          </a:p>
        </p:txBody>
      </p:sp>
      <p:sp>
        <p:nvSpPr>
          <p:cNvPr id="2" name="Slide Number Placeholder 1">
            <a:extLst>
              <a:ext uri="{FF2B5EF4-FFF2-40B4-BE49-F238E27FC236}">
                <a16:creationId xmlns:a16="http://schemas.microsoft.com/office/drawing/2014/main" id="{2F478C69-0A1D-45FF-8600-ED903803FFE1}"/>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7</a:t>
            </a:fld>
            <a:endParaRPr lang="en-US"/>
          </a:p>
        </p:txBody>
      </p:sp>
      <p:pic>
        <p:nvPicPr>
          <p:cNvPr id="11" name="Video 10">
            <a:hlinkClick r:id="" action="ppaction://media"/>
            <a:extLst>
              <a:ext uri="{FF2B5EF4-FFF2-40B4-BE49-F238E27FC236}">
                <a16:creationId xmlns:a16="http://schemas.microsoft.com/office/drawing/2014/main" id="{FF17B372-0129-37AA-BFA6-5C52101E3FD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6229" y="1517715"/>
            <a:ext cx="8575830" cy="4659248"/>
          </a:xfrm>
          <a:prstGeom prst="rect">
            <a:avLst/>
          </a:prstGeom>
          <a:noFill/>
        </p:spPr>
      </p:pic>
      <p:sp>
        <p:nvSpPr>
          <p:cNvPr id="22" name="Text Placeholder 21">
            <a:extLst>
              <a:ext uri="{FF2B5EF4-FFF2-40B4-BE49-F238E27FC236}">
                <a16:creationId xmlns:a16="http://schemas.microsoft.com/office/drawing/2014/main" id="{78CACAF1-61EA-4605-A8FE-2EEE752B49FF}"/>
              </a:ext>
            </a:extLst>
          </p:cNvPr>
          <p:cNvSpPr>
            <a:spLocks noGrp="1"/>
          </p:cNvSpPr>
          <p:nvPr>
            <p:ph sz="half" idx="2"/>
          </p:nvPr>
        </p:nvSpPr>
        <p:spPr>
          <a:xfrm>
            <a:off x="9160213" y="3943349"/>
            <a:ext cx="2498387" cy="271463"/>
          </a:xfrm>
        </p:spPr>
        <p:txBody>
          <a:bodyPr>
            <a:normAutofit/>
          </a:bodyPr>
          <a:lstStyle/>
          <a:p>
            <a:pPr marL="0" indent="0">
              <a:buNone/>
            </a:pPr>
            <a:r>
              <a:rPr lang="en-US" sz="1200"/>
              <a:t>More in depth </a:t>
            </a:r>
            <a:r>
              <a:rPr lang="en-US" sz="1200" dirty="0"/>
              <a:t>demo given to TA</a:t>
            </a:r>
          </a:p>
        </p:txBody>
      </p:sp>
    </p:spTree>
    <p:extLst>
      <p:ext uri="{BB962C8B-B14F-4D97-AF65-F5344CB8AC3E}">
        <p14:creationId xmlns:p14="http://schemas.microsoft.com/office/powerpoint/2010/main" val="4511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22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wrap="square" anchor="t">
            <a:normAutofit/>
          </a:bodyPr>
          <a:lstStyle/>
          <a:p>
            <a:r>
              <a:rPr lang="en-US" dirty="0"/>
              <a:t>Components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8</a:t>
            </a:fld>
            <a:endParaRPr lang="en-US"/>
          </a:p>
        </p:txBody>
      </p:sp>
      <p:sp>
        <p:nvSpPr>
          <p:cNvPr id="10" name="Text Placeholder 3">
            <a:extLst>
              <a:ext uri="{FF2B5EF4-FFF2-40B4-BE49-F238E27FC236}">
                <a16:creationId xmlns:a16="http://schemas.microsoft.com/office/drawing/2014/main" id="{AE6A8D4F-3D91-907E-696B-86B6D93B43C6}"/>
              </a:ext>
            </a:extLst>
          </p:cNvPr>
          <p:cNvSpPr>
            <a:spLocks noGrp="1"/>
          </p:cNvSpPr>
          <p:nvPr>
            <p:ph type="body" sz="half" idx="2"/>
          </p:nvPr>
        </p:nvSpPr>
        <p:spPr>
          <a:xfrm>
            <a:off x="443366" y="1444649"/>
            <a:ext cx="3365063" cy="4579079"/>
          </a:xfrm>
        </p:spPr>
        <p:txBody>
          <a:bodyPr>
            <a:normAutofit/>
          </a:bodyPr>
          <a:lstStyle/>
          <a:p>
            <a:r>
              <a:rPr lang="en-US" dirty="0"/>
              <a:t>Hardware:</a:t>
            </a:r>
          </a:p>
          <a:p>
            <a:pPr marL="285750" indent="-285750">
              <a:buFont typeface="Arial" panose="020B0604020202020204" pitchFamily="34" charset="0"/>
              <a:buChar char="•"/>
            </a:pPr>
            <a:r>
              <a:rPr lang="en-US" dirty="0"/>
              <a:t>This project uses an Arduino Uno R3 for its power supply, microcontroller, and attachments</a:t>
            </a:r>
            <a:endParaRPr lang="en-US"/>
          </a:p>
          <a:p>
            <a:pPr marL="285750" indent="-285750">
              <a:buFont typeface="Arial" panose="020B0604020202020204" pitchFamily="34" charset="0"/>
              <a:buChar char="•"/>
            </a:pPr>
            <a:r>
              <a:rPr lang="en-US" dirty="0"/>
              <a:t>2 LED’s and with 2 1k ohm Resistors</a:t>
            </a:r>
            <a:endParaRPr lang="en-US"/>
          </a:p>
          <a:p>
            <a:pPr marL="285750" indent="-285750">
              <a:buFont typeface="Arial" panose="020B0604020202020204" pitchFamily="34" charset="0"/>
              <a:buChar char="•"/>
            </a:pPr>
            <a:r>
              <a:rPr lang="en-US" dirty="0"/>
              <a:t>1 tactile button</a:t>
            </a:r>
            <a:endParaRPr lang="en-US"/>
          </a:p>
          <a:p>
            <a:pPr marL="285750" indent="-285750">
              <a:buFont typeface="Arial" panose="020B0604020202020204" pitchFamily="34" charset="0"/>
              <a:buChar char="•"/>
            </a:pPr>
            <a:r>
              <a:rPr lang="en-US" dirty="0"/>
              <a:t>1 NRF24L01 + PA/LNA</a:t>
            </a:r>
            <a:endParaRPr lang="en-US"/>
          </a:p>
          <a:p>
            <a:pPr marL="285750" indent="-285750">
              <a:buFont typeface="Arial" panose="020B0604020202020204" pitchFamily="34" charset="0"/>
              <a:buChar char="•"/>
            </a:pPr>
            <a:r>
              <a:rPr lang="en-US" dirty="0"/>
              <a:t>1 mini breadboard</a:t>
            </a:r>
            <a:endParaRPr lang="en-US"/>
          </a:p>
          <a:p>
            <a:pPr marL="285750" indent="-285750">
              <a:buFont typeface="Arial" panose="020B0604020202020204" pitchFamily="34" charset="0"/>
              <a:buChar char="•"/>
            </a:pPr>
            <a:r>
              <a:rPr lang="en-US" dirty="0"/>
              <a:t>Male to male and female to male wires</a:t>
            </a:r>
            <a:endParaRPr lang="en-US"/>
          </a:p>
        </p:txBody>
      </p:sp>
      <p:pic>
        <p:nvPicPr>
          <p:cNvPr id="8" name="Content Placeholder 7" descr="A computer screen shot of a circuit board&#10;&#10;Description automatically generated">
            <a:extLst>
              <a:ext uri="{FF2B5EF4-FFF2-40B4-BE49-F238E27FC236}">
                <a16:creationId xmlns:a16="http://schemas.microsoft.com/office/drawing/2014/main" id="{475D9B12-0EE5-ABDB-FCF3-0CD78C0505BB}"/>
              </a:ext>
            </a:extLst>
          </p:cNvPr>
          <p:cNvPicPr>
            <a:picLocks noGrp="1" noChangeAspect="1"/>
          </p:cNvPicPr>
          <p:nvPr>
            <p:ph idx="1"/>
          </p:nvPr>
        </p:nvPicPr>
        <p:blipFill rotWithShape="1">
          <a:blip r:embed="rId2"/>
          <a:srcRect r="8423"/>
          <a:stretch/>
        </p:blipFill>
        <p:spPr>
          <a:xfrm>
            <a:off x="3964290" y="1444649"/>
            <a:ext cx="7694310" cy="4579079"/>
          </a:xfrm>
          <a:noFill/>
        </p:spPr>
      </p:pic>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CD37D6-FE32-48E3-A3AD-F07BE6A19FA1}"/>
              </a:ext>
            </a:extLst>
          </p:cNvPr>
          <p:cNvSpPr>
            <a:spLocks noGrp="1"/>
          </p:cNvSpPr>
          <p:nvPr>
            <p:ph type="title"/>
          </p:nvPr>
        </p:nvSpPr>
        <p:spPr>
          <a:xfrm>
            <a:off x="2645546" y="1118586"/>
            <a:ext cx="9089254" cy="5388746"/>
          </a:xfrm>
        </p:spPr>
        <p:txBody>
          <a:bodyPr>
            <a:noAutofit/>
          </a:bodyPr>
          <a:lstStyle/>
          <a:p>
            <a:r>
              <a:rPr lang="en-US" sz="1800" dirty="0"/>
              <a:t>Sources</a:t>
            </a:r>
            <a:br>
              <a:rPr lang="en-US" sz="1800" dirty="0"/>
            </a:br>
            <a:r>
              <a:rPr lang="en-US" sz="1800" dirty="0"/>
              <a:t>1) Arduino Uno Rev3 Pinout Diagram:</a:t>
            </a:r>
            <a:r>
              <a:rPr lang="en-US" sz="1800" dirty="0">
                <a:solidFill>
                  <a:schemeClr val="accent1">
                    <a:lumMod val="60000"/>
                    <a:lumOff val="40000"/>
                  </a:schemeClr>
                </a:solidFill>
              </a:rPr>
              <a:t> </a:t>
            </a:r>
            <a:r>
              <a:rPr lang="en-US" sz="1800" dirty="0">
                <a:solidFill>
                  <a:schemeClr val="accent1">
                    <a:lumMod val="60000"/>
                    <a:lumOff val="40000"/>
                  </a:schemeClr>
                </a:solidFill>
                <a:hlinkClick r:id="rId2">
                  <a:extLst>
                    <a:ext uri="{A12FA001-AC4F-418D-AE19-62706E023703}">
                      <ahyp:hlinkClr xmlns:ahyp="http://schemas.microsoft.com/office/drawing/2018/hyperlinkcolor" val="tx"/>
                    </a:ext>
                  </a:extLst>
                </a:hlinkClick>
              </a:rPr>
              <a:t>https://content.arduino.cc/assets/A000066-full-pinout.pdf</a:t>
            </a:r>
            <a:br>
              <a:rPr lang="en-US" sz="1800" dirty="0"/>
            </a:br>
            <a:br>
              <a:rPr lang="en-US" sz="1800" dirty="0"/>
            </a:br>
            <a:r>
              <a:rPr lang="en-US" sz="1800" dirty="0"/>
              <a:t>2) Mini Breadboard Diagram: </a:t>
            </a:r>
            <a:r>
              <a:rPr lang="en-US" sz="1800"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https://static.javatpoint.com/blog/images/breadboard.png</a:t>
            </a:r>
            <a:br>
              <a:rPr lang="en-US" sz="1800" dirty="0"/>
            </a:br>
            <a:br>
              <a:rPr lang="en-US" sz="1800" dirty="0"/>
            </a:br>
            <a:r>
              <a:rPr lang="en-US" sz="1800" dirty="0"/>
              <a:t>3) NRF24L01 + PA/LNA Pinout Graphic: </a:t>
            </a:r>
            <a:r>
              <a:rPr lang="en-US" sz="1800" dirty="0">
                <a:solidFill>
                  <a:schemeClr val="accent1">
                    <a:lumMod val="60000"/>
                    <a:lumOff val="40000"/>
                  </a:schemeClr>
                </a:solidFill>
                <a:hlinkClick r:id="rId4">
                  <a:extLst>
                    <a:ext uri="{A12FA001-AC4F-418D-AE19-62706E023703}">
                      <ahyp:hlinkClr xmlns:ahyp="http://schemas.microsoft.com/office/drawing/2018/hyperlinkcolor" val="tx"/>
                    </a:ext>
                  </a:extLst>
                </a:hlinkClick>
              </a:rPr>
              <a:t>https://howtomechatronics.com/wp-content/uploads/2017/02/NRF24L01-Pinout-NRF24L01-PA-LNA-.png</a:t>
            </a:r>
            <a:br>
              <a:rPr lang="en-US" sz="1800" dirty="0"/>
            </a:br>
            <a:br>
              <a:rPr lang="en-US" sz="1800" dirty="0"/>
            </a:br>
            <a:r>
              <a:rPr lang="en-US" sz="1800" dirty="0"/>
              <a:t>References</a:t>
            </a:r>
            <a:br>
              <a:rPr lang="en-US" sz="1800" dirty="0"/>
            </a:br>
            <a:r>
              <a:rPr lang="en-US" sz="1800" dirty="0"/>
              <a:t>TMRh20,Avamander RF24: A NRF24L01+ Library [Software]. </a:t>
            </a:r>
            <a:r>
              <a:rPr lang="en-US" sz="1800" dirty="0">
                <a:solidFill>
                  <a:schemeClr val="accent1">
                    <a:lumMod val="60000"/>
                    <a:lumOff val="40000"/>
                  </a:schemeClr>
                </a:solidFill>
                <a:hlinkClick r:id="rId5">
                  <a:extLst>
                    <a:ext uri="{A12FA001-AC4F-418D-AE19-62706E023703}">
                      <ahyp:hlinkClr xmlns:ahyp="http://schemas.microsoft.com/office/drawing/2018/hyperlinkcolor" val="tx"/>
                    </a:ext>
                  </a:extLst>
                </a:hlinkClick>
              </a:rPr>
              <a:t>https://github.com/nRF24/RF24</a:t>
            </a:r>
            <a:br>
              <a:rPr lang="en-US" sz="1800" dirty="0"/>
            </a:br>
            <a:br>
              <a:rPr lang="en-US" sz="1800" dirty="0"/>
            </a:br>
            <a:r>
              <a:rPr lang="en-US" sz="1800" dirty="0"/>
              <a:t>Arduino Code Documentation: </a:t>
            </a:r>
            <a:r>
              <a:rPr lang="en-US" sz="1800"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t>https://www.arduino.cc/reference/en/</a:t>
            </a:r>
            <a:br>
              <a:rPr lang="en-US" sz="1800" dirty="0">
                <a:solidFill>
                  <a:schemeClr val="accent1">
                    <a:lumMod val="60000"/>
                    <a:lumOff val="40000"/>
                  </a:schemeClr>
                </a:solidFill>
                <a:hlinkClick r:id="rId6">
                  <a:extLst>
                    <a:ext uri="{A12FA001-AC4F-418D-AE19-62706E023703}">
                      <ahyp:hlinkClr xmlns:ahyp="http://schemas.microsoft.com/office/drawing/2018/hyperlinkcolor" val="tx"/>
                    </a:ext>
                  </a:extLst>
                </a:hlinkClick>
              </a:rPr>
            </a:br>
            <a:br>
              <a:rPr lang="en-US" sz="1800" dirty="0"/>
            </a:br>
            <a:r>
              <a:rPr lang="en-US" sz="1800" dirty="0"/>
              <a:t>Editorial Team - Everything RF. October 6, 2018. 2.4 GHz Wi-Fi 802.11b/g/n Channels and Frequency Band. </a:t>
            </a:r>
            <a:r>
              <a:rPr lang="en-US" sz="1800" dirty="0">
                <a:solidFill>
                  <a:schemeClr val="accent1">
                    <a:lumMod val="60000"/>
                    <a:lumOff val="40000"/>
                  </a:schemeClr>
                </a:solidFill>
                <a:hlinkClick r:id="rId7">
                  <a:extLst>
                    <a:ext uri="{A12FA001-AC4F-418D-AE19-62706E023703}">
                      <ahyp:hlinkClr xmlns:ahyp="http://schemas.microsoft.com/office/drawing/2018/hyperlinkcolor" val="tx"/>
                    </a:ext>
                  </a:extLst>
                </a:hlinkClick>
              </a:rPr>
              <a:t>https://www.everythingrf.com/community/2-4-ghz-wi-fi-802-11b-g-n-channels-and-frequency-band</a:t>
            </a:r>
            <a:endParaRPr lang="en-US" sz="1800" dirty="0">
              <a:solidFill>
                <a:schemeClr val="accent1">
                  <a:lumMod val="60000"/>
                  <a:lumOff val="40000"/>
                </a:schemeClr>
              </a:solidFill>
            </a:endParaRPr>
          </a:p>
        </p:txBody>
      </p:sp>
      <p:sp>
        <p:nvSpPr>
          <p:cNvPr id="2" name="Slide Number Placeholder 1">
            <a:extLst>
              <a:ext uri="{FF2B5EF4-FFF2-40B4-BE49-F238E27FC236}">
                <a16:creationId xmlns:a16="http://schemas.microsoft.com/office/drawing/2014/main" id="{8EDC7217-2779-44E0-9E6D-3B3879516A1D}"/>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Tree>
    <p:extLst>
      <p:ext uri="{BB962C8B-B14F-4D97-AF65-F5344CB8AC3E}">
        <p14:creationId xmlns:p14="http://schemas.microsoft.com/office/powerpoint/2010/main" val="9141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30</TotalTime>
  <Words>418</Words>
  <Application>Microsoft Office PowerPoint</Application>
  <PresentationFormat>Widescreen</PresentationFormat>
  <Paragraphs>39</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Trade Gothic LT Pro</vt:lpstr>
      <vt:lpstr>Trebuchet MS</vt:lpstr>
      <vt:lpstr>Office Theme</vt:lpstr>
      <vt:lpstr>2.4GHz Jammer</vt:lpstr>
      <vt:lpstr>Section Header01</vt:lpstr>
      <vt:lpstr>Section Header02</vt:lpstr>
      <vt:lpstr>Who am I</vt:lpstr>
      <vt:lpstr>Problem: Remote Trigger on 2.4 GHz</vt:lpstr>
      <vt:lpstr>Phases of Project</vt:lpstr>
      <vt:lpstr>Demo</vt:lpstr>
      <vt:lpstr>Components</vt:lpstr>
      <vt:lpstr>Sources 1) Arduino Uno Rev3 Pinout Diagram: https://content.arduino.cc/assets/A000066-full-pinout.pdf  2) Mini Breadboard Diagram: https://static.javatpoint.com/blog/images/breadboard.png  3) NRF24L01 + PA/LNA Pinout Graphic: https://howtomechatronics.com/wp-content/uploads/2017/02/NRF24L01-Pinout-NRF24L01-PA-LNA-.png  References TMRh20,Avamander RF24: A NRF24L01+ Library [Software]. https://github.com/nRF24/RF24  Arduino Code Documentation: https://www.arduino.cc/reference/en/  Editorial Team - Everything RF. October 6, 2018. 2.4 GHz Wi-Fi 802.11b/g/n Channels and Frequency Band. https://www.everythingrf.com/community/2-4-ghz-wi-fi-802-11b-g-n-channels-and-frequency-band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2.4GHz Jammer</dc:title>
  <dc:creator>Patrick Wilkinson</dc:creator>
  <cp:lastModifiedBy>Patrick Wilkinson</cp:lastModifiedBy>
  <cp:revision>5</cp:revision>
  <dcterms:created xsi:type="dcterms:W3CDTF">2023-12-02T19:06:27Z</dcterms:created>
  <dcterms:modified xsi:type="dcterms:W3CDTF">2023-12-02T20:04:42Z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